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79" r:id="rId2"/>
    <p:sldId id="284" r:id="rId3"/>
    <p:sldId id="282" r:id="rId4"/>
    <p:sldId id="283" r:id="rId5"/>
    <p:sldId id="285" r:id="rId6"/>
    <p:sldId id="313" r:id="rId7"/>
    <p:sldId id="316" r:id="rId8"/>
    <p:sldId id="297" r:id="rId9"/>
    <p:sldId id="298" r:id="rId10"/>
    <p:sldId id="312" r:id="rId11"/>
    <p:sldId id="288" r:id="rId12"/>
    <p:sldId id="287" r:id="rId13"/>
    <p:sldId id="291" r:id="rId14"/>
    <p:sldId id="317" r:id="rId15"/>
    <p:sldId id="293" r:id="rId16"/>
    <p:sldId id="294" r:id="rId17"/>
    <p:sldId id="319" r:id="rId18"/>
    <p:sldId id="289" r:id="rId19"/>
    <p:sldId id="296" r:id="rId20"/>
    <p:sldId id="295" r:id="rId21"/>
    <p:sldId id="302" r:id="rId22"/>
    <p:sldId id="329" r:id="rId23"/>
    <p:sldId id="306" r:id="rId24"/>
    <p:sldId id="327" r:id="rId25"/>
    <p:sldId id="307" r:id="rId26"/>
    <p:sldId id="328" r:id="rId27"/>
    <p:sldId id="308" r:id="rId28"/>
    <p:sldId id="326" r:id="rId29"/>
    <p:sldId id="309" r:id="rId30"/>
    <p:sldId id="310" r:id="rId31"/>
    <p:sldId id="315" r:id="rId32"/>
    <p:sldId id="320" r:id="rId33"/>
    <p:sldId id="322" r:id="rId34"/>
    <p:sldId id="325" r:id="rId35"/>
    <p:sldId id="321" r:id="rId36"/>
    <p:sldId id="323" r:id="rId37"/>
    <p:sldId id="324" r:id="rId38"/>
    <p:sldId id="330" r:id="rId39"/>
  </p:sldIdLst>
  <p:sldSz cx="9144000" cy="6858000" type="screen4x3"/>
  <p:notesSz cx="6858000" cy="92964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91" autoAdjust="0"/>
    <p:restoredTop sz="94715" autoAdjust="0"/>
  </p:normalViewPr>
  <p:slideViewPr>
    <p:cSldViewPr>
      <p:cViewPr varScale="1">
        <p:scale>
          <a:sx n="70" d="100"/>
          <a:sy n="70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681" y="0"/>
            <a:ext cx="29723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681" y="8832216"/>
            <a:ext cx="29723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978F453-D8DF-4C7D-AFE3-1285163E2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97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122" y="0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108"/>
            <a:ext cx="5486400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27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122" y="8830627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63A90FA-D580-4494-B6FF-5819572ED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47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BE3575-CC96-4F41-9BC8-84B3F7E6F0FF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56571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6F7E7-D3BE-475C-8B76-DFBBB72229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8663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8C8C-1CB6-48BF-A8CF-8019B5D13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90170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EED8-FCF4-4B7F-93E1-DC798643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98957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E0FF-75B3-4E02-A3A6-F41AB998B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4381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71133-2CBE-49BE-BE03-A7CE01666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140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8EDF-A242-4D01-9CA8-9F74A52F9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0465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DE65-1FA6-484D-8A72-328BEF463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9241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1E8A-DA93-4257-B0ED-BB63346C6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3805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6A47-D51D-4850-9A49-A37607847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729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8F5D-F91A-4DDB-94A8-4C8734B7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8747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FA195-0D32-4AA0-8CAB-819E390A5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1822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380E-2685-4E3E-8796-C4760614F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6935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100E0DB-FCC4-4CA0-BF40-16801D3CC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toolbox" TargetMode="External"/><Relationship Id="rId2" Type="http://schemas.openxmlformats.org/officeDocument/2006/relationships/hyperlink" Target="http://www.agrabili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rability.org/Extrane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National-AgrAbility-Project/172045469478427" TargetMode="External"/><Relationship Id="rId2" Type="http://schemas.openxmlformats.org/officeDocument/2006/relationships/hyperlink" Target="http://www.youtube.com/user/NationalAgrAbil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care.info/" TargetMode="External"/><Relationship Id="rId5" Type="http://schemas.openxmlformats.org/officeDocument/2006/relationships/hyperlink" Target="http://www.agrabilityproject.org/" TargetMode="External"/><Relationship Id="rId4" Type="http://schemas.openxmlformats.org/officeDocument/2006/relationships/hyperlink" Target="https://twitter.com/NatlAgrAbilit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grability.org/Toolbox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://www.arthritis-ag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uralcare.info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NAP%20Structure%20Chart%20201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0668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AgrAbility New Staff Training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1143000" y="2590800"/>
            <a:ext cx="8001000" cy="76200"/>
            <a:chOff x="0" y="900"/>
            <a:chExt cx="6472" cy="96"/>
          </a:xfrm>
        </p:grpSpPr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447800" y="3657600"/>
            <a:ext cx="71628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3200" dirty="0" smtClean="0"/>
              <a:t>AgrAbility NTW – March 31, 2014</a:t>
            </a:r>
          </a:p>
          <a:p>
            <a:pPr eaLnBrk="1" hangingPunct="1">
              <a:spcBef>
                <a:spcPts val="600"/>
              </a:spcBef>
            </a:pPr>
            <a:r>
              <a:rPr lang="en-US" sz="3200" dirty="0" smtClean="0"/>
              <a:t>Lexington, Kentucky</a:t>
            </a:r>
          </a:p>
          <a:p>
            <a:pPr eaLnBrk="1" hangingPunct="1">
              <a:spcBef>
                <a:spcPts val="600"/>
              </a:spcBef>
            </a:pPr>
            <a:r>
              <a:rPr lang="en-US" sz="3200" dirty="0" smtClean="0"/>
              <a:t>National </a:t>
            </a:r>
            <a:r>
              <a:rPr lang="en-US" sz="3200" dirty="0"/>
              <a:t>AgrAbility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342903-B739-4AC0-B5D0-23F68AF86BD0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Does AgrAbility </a:t>
            </a:r>
            <a:r>
              <a:rPr lang="en-US" sz="4000" u="sng" dirty="0" smtClean="0"/>
              <a:t>Not</a:t>
            </a:r>
            <a:r>
              <a:rPr lang="en-US" sz="4000" dirty="0" smtClean="0"/>
              <a:t>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133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Funding</a:t>
            </a:r>
          </a:p>
          <a:p>
            <a:pPr eaLnBrk="1" hangingPunct="1">
              <a:defRPr/>
            </a:pPr>
            <a:r>
              <a:rPr lang="en-US" dirty="0" smtClean="0"/>
              <a:t>Equipment (though some Tech Act partners provide certain AT)</a:t>
            </a:r>
          </a:p>
          <a:p>
            <a:pPr lvl="1" eaLnBrk="1" hangingPunct="1">
              <a:defRPr/>
            </a:pPr>
            <a:r>
              <a:rPr lang="en-US" dirty="0" smtClean="0"/>
              <a:t>Most funding for assistive technology comes through state vocational rehabilitation systems</a:t>
            </a:r>
          </a:p>
          <a:p>
            <a:pPr lvl="1" eaLnBrk="1" hangingPunct="1">
              <a:defRPr/>
            </a:pPr>
            <a:r>
              <a:rPr lang="en-US" dirty="0" smtClean="0"/>
              <a:t>Other sources of grants and loans are available</a:t>
            </a:r>
            <a:endParaRPr lang="en-US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29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02E0F7-D0EC-4664-A3C9-58F32B5ECE44}" type="slidenum">
              <a:rPr lang="en-US" sz="1400" smtClean="0"/>
              <a:pPr eaLnBrk="1" hangingPunct="1"/>
              <a:t>10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Bill Field, Project Director</a:t>
            </a:r>
          </a:p>
          <a:p>
            <a:pPr lvl="1" eaLnBrk="1" hangingPunct="1">
              <a:defRPr/>
            </a:pPr>
            <a:r>
              <a:rPr lang="en-US" dirty="0" smtClean="0"/>
              <a:t>Founder of Breaking New Ground</a:t>
            </a:r>
          </a:p>
          <a:p>
            <a:pPr lvl="1" eaLnBrk="1" hangingPunct="1">
              <a:defRPr/>
            </a:pPr>
            <a:r>
              <a:rPr lang="en-US" dirty="0" smtClean="0"/>
              <a:t>Overall project oversight</a:t>
            </a:r>
          </a:p>
          <a:p>
            <a:pPr lvl="1" eaLnBrk="1" hangingPunct="1">
              <a:defRPr/>
            </a:pPr>
            <a:r>
              <a:rPr lang="en-US" dirty="0" smtClean="0"/>
              <a:t>Liaison with USDA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7412" name="Content Placeholder 4" descr="Bill Field.t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97525" y="1946275"/>
            <a:ext cx="2879725" cy="4114800"/>
          </a:xfrm>
        </p:spPr>
      </p:pic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41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48748F-0534-4AC9-8EAE-0597271CFD7A}" type="slidenum">
              <a:rPr lang="en-US" sz="1400" smtClean="0"/>
              <a:pPr eaLnBrk="1" hangingPunct="1"/>
              <a:t>11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Paul Jones, Project Manager</a:t>
            </a:r>
          </a:p>
          <a:p>
            <a:pPr lvl="1" eaLnBrk="1" hangingPunct="1">
              <a:defRPr/>
            </a:pPr>
            <a:r>
              <a:rPr lang="en-US" dirty="0" smtClean="0"/>
              <a:t>Management of daily activities</a:t>
            </a:r>
          </a:p>
          <a:p>
            <a:pPr lvl="1" eaLnBrk="1" hangingPunct="1">
              <a:defRPr/>
            </a:pPr>
            <a:r>
              <a:rPr lang="en-US" dirty="0" smtClean="0"/>
              <a:t>Resource development</a:t>
            </a:r>
            <a:endParaRPr lang="en-US" dirty="0"/>
          </a:p>
        </p:txBody>
      </p:sp>
      <p:pic>
        <p:nvPicPr>
          <p:cNvPr id="18436" name="Content Placeholder 7" descr="JonesP4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07"/>
          <a:stretch>
            <a:fillRect/>
          </a:stretch>
        </p:blipFill>
        <p:spPr>
          <a:xfrm>
            <a:off x="5670550" y="2133600"/>
            <a:ext cx="2733675" cy="3698875"/>
          </a:xfrm>
        </p:spPr>
      </p:pic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4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751DF8-9B99-4B6D-8244-3C07EC3A2CDC}" type="slidenum">
              <a:rPr lang="en-US" sz="1400" smtClean="0"/>
              <a:pPr eaLnBrk="1" hangingPunct="1"/>
              <a:t>12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9735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Kylie Hendress, Engagement Coordinator</a:t>
            </a:r>
          </a:p>
          <a:p>
            <a:pPr lvl="1" eaLnBrk="1" hangingPunct="1">
              <a:defRPr/>
            </a:pPr>
            <a:r>
              <a:rPr lang="en-US" dirty="0" smtClean="0"/>
              <a:t>Public awareness/marketing</a:t>
            </a:r>
          </a:p>
          <a:p>
            <a:pPr lvl="1" eaLnBrk="1" hangingPunct="1">
              <a:defRPr/>
            </a:pPr>
            <a:r>
              <a:rPr lang="en-US" dirty="0" smtClean="0"/>
              <a:t>Event planning</a:t>
            </a:r>
          </a:p>
        </p:txBody>
      </p:sp>
      <p:pic>
        <p:nvPicPr>
          <p:cNvPr id="19460" name="Content Placeholder 7" descr="Swai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70550" y="2070100"/>
            <a:ext cx="2733675" cy="3825875"/>
          </a:xfrm>
        </p:spPr>
      </p:pic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46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973B27-F61F-485F-9CFB-8D056B4504E6}" type="slidenum">
              <a:rPr lang="en-US" sz="1400" smtClean="0"/>
              <a:pPr eaLnBrk="1" hangingPunct="1"/>
              <a:t>13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Steve Swain, Assistive Technology Specialist</a:t>
            </a:r>
          </a:p>
          <a:p>
            <a:pPr lvl="1" eaLnBrk="1" hangingPunct="1">
              <a:defRPr/>
            </a:pPr>
            <a:r>
              <a:rPr lang="en-US" dirty="0" smtClean="0"/>
              <a:t>Toolbox process</a:t>
            </a:r>
          </a:p>
          <a:p>
            <a:pPr lvl="1" eaLnBrk="1" hangingPunct="1">
              <a:defRPr/>
            </a:pPr>
            <a:r>
              <a:rPr lang="en-US" dirty="0" smtClean="0"/>
              <a:t>Liaison with RESNA</a:t>
            </a:r>
          </a:p>
        </p:txBody>
      </p:sp>
      <p:pic>
        <p:nvPicPr>
          <p:cNvPr id="20484" name="Content Placeholder 7" descr="Swai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4"/>
          <a:stretch>
            <a:fillRect/>
          </a:stretch>
        </p:blipFill>
        <p:spPr>
          <a:xfrm>
            <a:off x="5670550" y="2057400"/>
            <a:ext cx="2733675" cy="3851275"/>
          </a:xfrm>
        </p:spPr>
      </p:pic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4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0607F9-B43E-499C-BA6E-D07546A81ABF}" type="slidenum">
              <a:rPr lang="en-US" sz="1400" smtClean="0"/>
              <a:pPr eaLnBrk="1" hangingPunct="1"/>
              <a:t>14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40116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Cliff Racz, Information Technology Specialist</a:t>
            </a:r>
          </a:p>
          <a:p>
            <a:pPr lvl="1" eaLnBrk="1" hangingPunct="1">
              <a:defRPr/>
            </a:pPr>
            <a:r>
              <a:rPr lang="en-US" dirty="0" smtClean="0"/>
              <a:t>Development of NAP web site and assistive technology database</a:t>
            </a:r>
            <a:endParaRPr lang="en-US" dirty="0"/>
          </a:p>
        </p:txBody>
      </p:sp>
      <p:pic>
        <p:nvPicPr>
          <p:cNvPr id="21508" name="Content Placeholder 7" descr="Racz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1"/>
          <a:stretch>
            <a:fillRect/>
          </a:stretch>
        </p:blipFill>
        <p:spPr>
          <a:xfrm>
            <a:off x="5670550" y="1981200"/>
            <a:ext cx="2733675" cy="4003675"/>
          </a:xfrm>
        </p:spPr>
      </p:pic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1511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1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AFBCA-362F-4C00-B8FD-F88E68A72120}" type="slidenum">
              <a:rPr lang="en-US" sz="1400" smtClean="0"/>
              <a:pPr eaLnBrk="1" hangingPunct="1"/>
              <a:t>15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Chuck Baldwin, Liaison to 1890 Institutions</a:t>
            </a:r>
          </a:p>
          <a:p>
            <a:pPr lvl="1" eaLnBrk="1" hangingPunct="1">
              <a:defRPr/>
            </a:pPr>
            <a:r>
              <a:rPr lang="en-US" dirty="0" smtClean="0"/>
              <a:t>Networking with 1890s</a:t>
            </a:r>
          </a:p>
          <a:p>
            <a:pPr lvl="1" eaLnBrk="1" hangingPunct="1">
              <a:defRPr/>
            </a:pPr>
            <a:r>
              <a:rPr lang="en-US" dirty="0" smtClean="0"/>
              <a:t>Planning workshops with 1890s</a:t>
            </a:r>
            <a:endParaRPr lang="en-US" dirty="0"/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257" y="2057400"/>
            <a:ext cx="2644260" cy="3775075"/>
          </a:xfrm>
        </p:spPr>
      </p:pic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C493D9-F7E3-4913-BC19-BB16B6A48FF1}" type="slidenum">
              <a:rPr lang="en-US" sz="1400" smtClean="0"/>
              <a:pPr eaLnBrk="1" hangingPunct="1"/>
              <a:t>16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42402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Kate Hamm, Information Training Coordinator</a:t>
            </a:r>
          </a:p>
          <a:p>
            <a:pPr lvl="1" eaLnBrk="1" hangingPunct="1">
              <a:defRPr/>
            </a:pPr>
            <a:r>
              <a:rPr lang="en-US" dirty="0" smtClean="0"/>
              <a:t>Assistance with technical articles and web-related resources</a:t>
            </a:r>
          </a:p>
          <a:p>
            <a:pPr lvl="1" eaLnBrk="1" hangingPunct="1">
              <a:defRPr/>
            </a:pPr>
            <a:r>
              <a:rPr lang="en-US" dirty="0"/>
              <a:t>Social media - </a:t>
            </a:r>
            <a:r>
              <a:rPr lang="en-US" dirty="0" smtClean="0"/>
              <a:t>Twitter</a:t>
            </a:r>
            <a:endParaRPr lang="en-US" dirty="0"/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C493D9-F7E3-4913-BC19-BB16B6A48FF1}" type="slidenum">
              <a:rPr lang="en-US" sz="1400" smtClean="0"/>
              <a:pPr eaLnBrk="1" hangingPunct="1"/>
              <a:t>17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5902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4"/>
            <a:ext cx="4087812" cy="4225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Goodwill of the Finger Lakes</a:t>
            </a:r>
          </a:p>
          <a:p>
            <a:pPr lvl="1" eaLnBrk="1" hangingPunct="1">
              <a:defRPr/>
            </a:pPr>
            <a:r>
              <a:rPr lang="en-US" dirty="0" smtClean="0"/>
              <a:t>Promotion of the Goodwill/AgrAbility partnership</a:t>
            </a:r>
          </a:p>
          <a:p>
            <a:pPr lvl="1" eaLnBrk="1" hangingPunct="1">
              <a:defRPr/>
            </a:pPr>
            <a:r>
              <a:rPr lang="en-US" dirty="0" smtClean="0"/>
              <a:t>Regional workshops</a:t>
            </a:r>
          </a:p>
          <a:p>
            <a:pPr lvl="1" eaLnBrk="1" hangingPunct="1">
              <a:defRPr/>
            </a:pPr>
            <a:r>
              <a:rPr lang="en-US" dirty="0" smtClean="0"/>
              <a:t>24-hour call center</a:t>
            </a:r>
            <a:endParaRPr lang="en-US" dirty="0"/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5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8DD7B9-95B3-4250-8D17-12B4846BF7DD}" type="slidenum">
              <a:rPr lang="en-US" sz="1400" smtClean="0"/>
              <a:pPr eaLnBrk="1" hangingPunct="1"/>
              <a:t>18</a:t>
            </a:fld>
            <a:endParaRPr lang="en-US" sz="1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981835"/>
            <a:ext cx="1634264" cy="19043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3352800"/>
            <a:ext cx="1390572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359" y="4382489"/>
            <a:ext cx="1602105" cy="18659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4"/>
            <a:ext cx="4468812" cy="4606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Amber Wolfe,    Arthritis Foundation AgrAbility Coordinator</a:t>
            </a:r>
          </a:p>
          <a:p>
            <a:pPr lvl="1" eaLnBrk="1" hangingPunct="1">
              <a:defRPr/>
            </a:pPr>
            <a:r>
              <a:rPr lang="en-US" dirty="0" smtClean="0"/>
              <a:t>Coordinator of AgrAbility’s arthritis-related activities</a:t>
            </a:r>
          </a:p>
          <a:p>
            <a:pPr lvl="1" eaLnBrk="1" hangingPunct="1">
              <a:defRPr/>
            </a:pPr>
            <a:r>
              <a:rPr lang="en-US" dirty="0" smtClean="0"/>
              <a:t>Workshop in SRAP &amp; non-SRAP states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4581" name="Content Placeholder 11" descr="Amber pic smal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2533650" cy="3505200"/>
          </a:xfrm>
        </p:spPr>
      </p:pic>
      <p:sp>
        <p:nvSpPr>
          <p:cNvPr id="245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258558-349F-4A67-86DA-74357D3F6CED}" type="slidenum">
              <a:rPr lang="en-US" sz="1400" smtClean="0"/>
              <a:pPr eaLnBrk="1" hangingPunct="1"/>
              <a:t>19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438400"/>
            <a:ext cx="77724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Overview of National AgrAbility Project (NAP)</a:t>
            </a:r>
          </a:p>
          <a:p>
            <a:pPr lvl="1" eaLnBrk="1" hangingPunct="1">
              <a:defRPr/>
            </a:pPr>
            <a:r>
              <a:rPr lang="en-US" sz="3200" dirty="0" smtClean="0"/>
              <a:t>History</a:t>
            </a:r>
          </a:p>
          <a:p>
            <a:pPr lvl="1" eaLnBrk="1" hangingPunct="1">
              <a:defRPr/>
            </a:pPr>
            <a:r>
              <a:rPr lang="en-US" sz="3200" dirty="0" smtClean="0"/>
              <a:t>Structure</a:t>
            </a:r>
          </a:p>
          <a:p>
            <a:pPr lvl="1" eaLnBrk="1" hangingPunct="1">
              <a:defRPr/>
            </a:pPr>
            <a:r>
              <a:rPr lang="en-US" sz="3200" dirty="0" smtClean="0"/>
              <a:t>Personnel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505200"/>
            <a:ext cx="2743200" cy="1766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CC99FF"/>
              </a:buClr>
              <a:buSzPct val="60000"/>
              <a:buFont typeface="Wingdings" pitchFamily="2" charset="2"/>
              <a:buChar char="u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Goals</a:t>
            </a:r>
          </a:p>
          <a:p>
            <a:pPr marL="742950" lvl="1" indent="-285750">
              <a:spcBef>
                <a:spcPct val="20000"/>
              </a:spcBef>
              <a:buClr>
                <a:srgbClr val="CC99FF"/>
              </a:buClr>
              <a:buSzPct val="60000"/>
              <a:buFont typeface="Wingdings" pitchFamily="2" charset="2"/>
              <a:buChar char="u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Services</a:t>
            </a:r>
          </a:p>
          <a:p>
            <a:pPr marL="742950" lvl="1" indent="-285750">
              <a:spcBef>
                <a:spcPct val="20000"/>
              </a:spcBef>
              <a:buClr>
                <a:srgbClr val="CC99FF"/>
              </a:buClr>
              <a:buSzPct val="60000"/>
              <a:buFont typeface="Wingdings" pitchFamily="2" charset="2"/>
              <a:buChar char="u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Resources</a:t>
            </a: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2AAA87-A7AF-415C-99E0-3A7693F1D369}" type="slidenum">
              <a:rPr lang="en-US" sz="1400" smtClean="0"/>
              <a:pPr eaLnBrk="1" hangingPunct="1"/>
              <a:t>2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Evaluation Team</a:t>
            </a:r>
          </a:p>
          <a:p>
            <a:pPr lvl="1" eaLnBrk="1" hangingPunct="1">
              <a:defRPr/>
            </a:pPr>
            <a:r>
              <a:rPr lang="en-US" dirty="0" smtClean="0"/>
              <a:t>Objective analysis of NAP activities</a:t>
            </a:r>
          </a:p>
          <a:p>
            <a:pPr lvl="2" eaLnBrk="1" hangingPunct="1">
              <a:defRPr/>
            </a:pPr>
            <a:r>
              <a:rPr lang="en-US" dirty="0" smtClean="0"/>
              <a:t>Annual staff needs assessment</a:t>
            </a:r>
          </a:p>
          <a:p>
            <a:pPr lvl="2" eaLnBrk="1" hangingPunct="1">
              <a:defRPr/>
            </a:pPr>
            <a:r>
              <a:rPr lang="en-US" dirty="0" smtClean="0"/>
              <a:t>Demographic data</a:t>
            </a:r>
          </a:p>
          <a:p>
            <a:pPr lvl="2" eaLnBrk="1" hangingPunct="1">
              <a:defRPr/>
            </a:pPr>
            <a:r>
              <a:rPr lang="en-US" dirty="0" smtClean="0"/>
              <a:t>Quality of life evaluation</a:t>
            </a:r>
            <a:endParaRPr lang="en-US" dirty="0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5605" name="Picture 8" descr="petrea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900" y="2057400"/>
            <a:ext cx="16637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5EEE66-AF0C-4D98-BED1-8FEC58EBD256}" type="slidenum">
              <a:rPr lang="en-US" sz="1400" smtClean="0"/>
              <a:pPr eaLnBrk="1" hangingPunct="1"/>
              <a:t>20</a:t>
            </a:fld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4038600"/>
            <a:ext cx="1676400" cy="2514600"/>
          </a:xfrm>
          <a:prstGeom prst="rect">
            <a:avLst/>
          </a:prstGeom>
        </p:spPr>
      </p:pic>
      <p:pic>
        <p:nvPicPr>
          <p:cNvPr id="25606" name="Content Placeholder 7" descr="aherin.tif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1830387" cy="25257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NAP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7724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Related web sites</a:t>
            </a:r>
          </a:p>
          <a:p>
            <a:pPr lvl="1" eaLnBrk="1" hangingPunct="1">
              <a:defRPr/>
            </a:pPr>
            <a:r>
              <a:rPr lang="en-US" dirty="0" smtClean="0">
                <a:hlinkClick r:id="rId2"/>
              </a:rPr>
              <a:t>www.agrability.org</a:t>
            </a:r>
            <a:r>
              <a:rPr lang="en-US" dirty="0" smtClean="0"/>
              <a:t> </a:t>
            </a:r>
            <a:endParaRPr lang="en-US" dirty="0"/>
          </a:p>
          <a:p>
            <a:pPr lvl="2" eaLnBrk="1" hangingPunct="1">
              <a:defRPr/>
            </a:pPr>
            <a:r>
              <a:rPr lang="en-US" dirty="0" smtClean="0"/>
              <a:t>The Toolbox Assistive Technology Database</a:t>
            </a:r>
          </a:p>
          <a:p>
            <a:pPr lvl="3" eaLnBrk="1" hangingPunct="1">
              <a:defRPr/>
            </a:pPr>
            <a:r>
              <a:rPr lang="en-US" dirty="0" smtClean="0">
                <a:hlinkClick r:id="rId3"/>
              </a:rPr>
              <a:t>www.agrability.org/toolbox</a:t>
            </a: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Extranet available for staff</a:t>
            </a:r>
          </a:p>
          <a:p>
            <a:pPr lvl="3" eaLnBrk="1" hangingPunct="1">
              <a:defRPr/>
            </a:pPr>
            <a:r>
              <a:rPr lang="en-US" dirty="0" smtClean="0">
                <a:hlinkClick r:id="rId4"/>
              </a:rPr>
              <a:t>www.agrability.org/Extranet</a:t>
            </a:r>
            <a:r>
              <a:rPr lang="en-US" dirty="0" smtClean="0"/>
              <a:t> 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662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D722E5-A51D-4807-AA4B-026379797F9D}" type="slidenum">
              <a:rPr lang="en-US" sz="1400" smtClean="0"/>
              <a:pPr eaLnBrk="1" hangingPunct="1"/>
              <a:t>21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dirty="0" smtClean="0"/>
              <a:t>Other 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114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dirty="0" smtClean="0"/>
              <a:t>NAP YouTube channel </a:t>
            </a:r>
          </a:p>
          <a:p>
            <a:pPr lvl="3" eaLnBrk="1" hangingPunct="1">
              <a:defRPr/>
            </a:pPr>
            <a:r>
              <a:rPr lang="en-US" dirty="0" smtClean="0">
                <a:hlinkClick r:id="rId2"/>
              </a:rPr>
              <a:t>http://www.youtube.com/user/NationalAgrAbility/</a:t>
            </a: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err="1" smtClean="0"/>
              <a:t>Facebook</a:t>
            </a:r>
            <a:r>
              <a:rPr lang="en-US" dirty="0" smtClean="0"/>
              <a:t> page</a:t>
            </a:r>
          </a:p>
          <a:p>
            <a:pPr lvl="3" eaLnBrk="1" hangingPunct="1">
              <a:defRPr/>
            </a:pPr>
            <a:r>
              <a:rPr lang="en-US" dirty="0" smtClean="0">
                <a:hlinkClick r:id="rId3"/>
              </a:rPr>
              <a:t>https://www.facebook.com/pages/National-AgrAbility-Project/172045469478427</a:t>
            </a: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Twitter feed</a:t>
            </a:r>
          </a:p>
          <a:p>
            <a:pPr lvl="3" eaLnBrk="1" hangingPunct="1">
              <a:defRPr/>
            </a:pPr>
            <a:r>
              <a:rPr lang="en-US" dirty="0" smtClean="0">
                <a:hlinkClick r:id="rId4"/>
              </a:rPr>
              <a:t>https://twitter.com/NatlAgrAbility</a:t>
            </a: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smtClean="0">
                <a:hlinkClick r:id="rId5"/>
              </a:rPr>
              <a:t>www.agrabilityproject.org</a:t>
            </a:r>
            <a:r>
              <a:rPr lang="en-US" dirty="0" smtClean="0"/>
              <a:t> </a:t>
            </a:r>
            <a:r>
              <a:rPr lang="en-US" dirty="0" smtClean="0"/>
              <a:t>(former NAP)</a:t>
            </a:r>
          </a:p>
          <a:p>
            <a:pPr lvl="2" eaLnBrk="1" hangingPunct="1">
              <a:defRPr/>
            </a:pPr>
            <a:r>
              <a:rPr lang="en-US" dirty="0" smtClean="0">
                <a:hlinkClick r:id="rId6"/>
              </a:rPr>
              <a:t>www.ruralcare.info</a:t>
            </a:r>
            <a:r>
              <a:rPr lang="en-US" dirty="0" smtClean="0"/>
              <a:t> (rural caregivers)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133-2CBE-49BE-BE03-A7CE0166647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Toolbox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Print, CD, and web versions </a:t>
            </a:r>
            <a:endParaRPr lang="en-US" dirty="0" smtClean="0"/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hlinkClick r:id="rId2"/>
              </a:rPr>
              <a:t>www.agrability.org/Toolbox</a:t>
            </a:r>
            <a:r>
              <a:rPr lang="en-US" sz="2400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Approximately 1000 products to help farmers and ranchers with disabilities</a:t>
            </a:r>
            <a:endParaRPr lang="en-US" dirty="0"/>
          </a:p>
        </p:txBody>
      </p:sp>
      <p:pic>
        <p:nvPicPr>
          <p:cNvPr id="27652" name="Content Placeholder 7" descr="BNGcover 2-7-07-1.tif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9200" y="2133600"/>
            <a:ext cx="3810000" cy="3784600"/>
          </a:xfrm>
        </p:spPr>
      </p:pic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6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0D2DD-B0DD-4F9B-8A58-C487B876E2EA}" type="slidenum">
              <a:rPr lang="en-US" sz="1400" smtClean="0"/>
              <a:pPr eaLnBrk="1" hangingPunct="1"/>
              <a:t>23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Arthritis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hlinkClick r:id="rId2"/>
              </a:rPr>
              <a:t>www.arthritis-ag.org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Arthritis and Agriculture</a:t>
            </a:r>
          </a:p>
          <a:p>
            <a:pPr eaLnBrk="1" hangingPunct="1">
              <a:defRPr/>
            </a:pPr>
            <a:r>
              <a:rPr lang="en-US" sz="2400" dirty="0" smtClean="0"/>
              <a:t>Plain Facts about Agriculture</a:t>
            </a:r>
          </a:p>
          <a:p>
            <a:pPr eaLnBrk="1" hangingPunct="1">
              <a:defRPr/>
            </a:pPr>
            <a:r>
              <a:rPr lang="en-US" sz="2400" dirty="0"/>
              <a:t>¿Podrá ser la Artritis lo que me causa Dolor? (Could Arthritis be the cause of my Pain</a:t>
            </a:r>
            <a:r>
              <a:rPr lang="en-US" sz="2400" dirty="0" smtClean="0"/>
              <a:t>?)</a:t>
            </a:r>
          </a:p>
          <a:p>
            <a:pPr eaLnBrk="1" hangingPunct="1">
              <a:defRPr/>
            </a:pPr>
            <a:r>
              <a:rPr lang="en-US" sz="2400" dirty="0" smtClean="0"/>
              <a:t>Gaining Ground on Arthritis</a:t>
            </a:r>
            <a:endParaRPr lang="en-US" sz="2400" dirty="0"/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6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0D2DD-B0DD-4F9B-8A58-C487B876E2EA}" type="slidenum">
              <a:rPr lang="en-US" sz="1400" smtClean="0"/>
              <a:pPr eaLnBrk="1" hangingPunct="1"/>
              <a:t>24</a:t>
            </a:fld>
            <a:endParaRPr lang="en-US" sz="1400" dirty="0" smtClean="0"/>
          </a:p>
        </p:txBody>
      </p:sp>
      <p:pic>
        <p:nvPicPr>
          <p:cNvPr id="2050" name="Picture 2" descr="Z:\Arthritis\Arthritis and Ag Brochure\Reprint 2011\A&amp;A cover imag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339" y="1981200"/>
            <a:ext cx="1430461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Arthritis\Plain Facts Brochure\Amish Cover imag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861" y="2026794"/>
            <a:ext cx="1430461" cy="22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Arthritis\Spanish\front 12-16-09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338" y="4343400"/>
            <a:ext cx="1430461" cy="22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Arthritis\Video\Gaining Ground cover 5-19-07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159" y="4370439"/>
            <a:ext cx="1428003" cy="19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05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Back Health Resource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050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 impairments are historically the most prevalent conditions among AgrAbility clients</a:t>
            </a:r>
          </a:p>
          <a:p>
            <a:pPr eaLnBrk="1" hangingPunct="1">
              <a:defRPr/>
            </a:pPr>
            <a:r>
              <a:rPr lang="en-US" dirty="0" smtClean="0"/>
              <a:t>Covers causes, prevention, management, treatment, etc.</a:t>
            </a:r>
            <a:endParaRPr lang="en-US" dirty="0"/>
          </a:p>
        </p:txBody>
      </p:sp>
      <p:pic>
        <p:nvPicPr>
          <p:cNvPr id="2867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095" y="1946275"/>
            <a:ext cx="3092105" cy="4606925"/>
          </a:xfrm>
        </p:spPr>
      </p:pic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8679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80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86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493496-97BE-4C66-A259-D176792A1AD5}" type="slidenum">
              <a:rPr lang="en-US" sz="1400" smtClean="0"/>
              <a:pPr eaLnBrk="1" hangingPunct="1"/>
              <a:t>25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Plowshares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30 technical reports on specific topics, such as farming with a spinal cord injury</a:t>
            </a:r>
          </a:p>
          <a:p>
            <a:pPr eaLnBrk="1" hangingPunct="1">
              <a:defRPr/>
            </a:pPr>
            <a:r>
              <a:rPr lang="en-US" dirty="0" smtClean="0"/>
              <a:t>Currently being updated </a:t>
            </a:r>
            <a:endParaRPr lang="en-US" dirty="0"/>
          </a:p>
        </p:txBody>
      </p:sp>
      <p:pic>
        <p:nvPicPr>
          <p:cNvPr id="28676" name="Content Placeholder 7" descr="ps08-1.t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9200" y="1946275"/>
            <a:ext cx="3525838" cy="4606925"/>
          </a:xfrm>
        </p:spPr>
      </p:pic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28679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80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86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493496-97BE-4C66-A259-D176792A1AD5}" type="slidenum">
              <a:rPr lang="en-US" sz="1400" smtClean="0"/>
              <a:pPr eaLnBrk="1" hangingPunct="1"/>
              <a:t>26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4461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Conducting Agricultural Worksite Assessments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Step-by-step guide for evaluating farms and ranches</a:t>
            </a:r>
          </a:p>
          <a:p>
            <a:pPr eaLnBrk="1" hangingPunct="1">
              <a:defRPr/>
            </a:pPr>
            <a:r>
              <a:rPr lang="en-US" dirty="0" smtClean="0"/>
              <a:t>Reproducible assessment form</a:t>
            </a:r>
          </a:p>
          <a:p>
            <a:pPr eaLnBrk="1" hangingPunct="1">
              <a:defRPr/>
            </a:pPr>
            <a:r>
              <a:rPr lang="en-US" dirty="0" smtClean="0"/>
              <a:t>Electronic database for recording data and printing reports</a:t>
            </a:r>
            <a:endParaRPr lang="en-US" dirty="0"/>
          </a:p>
        </p:txBody>
      </p:sp>
      <p:pic>
        <p:nvPicPr>
          <p:cNvPr id="29700" name="Content Placeholder 7" descr="cover_image.t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62563" y="2286000"/>
            <a:ext cx="3549650" cy="4114800"/>
          </a:xfrm>
        </p:spPr>
      </p:pic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1143000" y="1905000"/>
            <a:ext cx="8001000" cy="76200"/>
            <a:chOff x="0" y="900"/>
            <a:chExt cx="6472" cy="96"/>
          </a:xfrm>
        </p:grpSpPr>
        <p:sp>
          <p:nvSpPr>
            <p:cNvPr id="29703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04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97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2D5E02-A4DD-4D2F-8384-FCE0D7F8D0D0}" type="slidenum">
              <a:rPr lang="en-US" sz="1400" smtClean="0"/>
              <a:pPr eaLnBrk="1" hangingPunct="1"/>
              <a:t>27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 Secondary Injury Evaluation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Step-by-step guide for evaluating AT for secondary injury hazards</a:t>
            </a:r>
          </a:p>
          <a:p>
            <a:pPr eaLnBrk="1" hangingPunct="1">
              <a:defRPr/>
            </a:pPr>
            <a:r>
              <a:rPr lang="en-US" dirty="0" smtClean="0"/>
              <a:t>Reproducible assessment forms</a:t>
            </a:r>
            <a:endParaRPr lang="en-US" dirty="0"/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1143000" y="1905000"/>
            <a:ext cx="8001000" cy="76200"/>
            <a:chOff x="0" y="900"/>
            <a:chExt cx="6472" cy="96"/>
          </a:xfrm>
        </p:grpSpPr>
        <p:sp>
          <p:nvSpPr>
            <p:cNvPr id="29703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04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97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2D5E02-A4DD-4D2F-8384-FCE0D7F8D0D0}" type="slidenum">
              <a:rPr lang="en-US" sz="1400" smtClean="0"/>
              <a:pPr eaLnBrk="1" hangingPunct="1"/>
              <a:t>28</a:t>
            </a:fld>
            <a:endParaRPr lang="en-US" sz="1400" dirty="0" smtClean="0"/>
          </a:p>
        </p:txBody>
      </p:sp>
      <p:pic>
        <p:nvPicPr>
          <p:cNvPr id="1027" name="Picture 3" descr="Z:\Worksite &amp; AT Assessment Tools\AT Assessment Tool\Cover\AgrCover-1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298532"/>
            <a:ext cx="3168650" cy="41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899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Everything There is a Season: Rural Caregiver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Written resource</a:t>
            </a:r>
          </a:p>
          <a:p>
            <a:pPr eaLnBrk="1" hangingPunct="1">
              <a:defRPr/>
            </a:pPr>
            <a:r>
              <a:rPr lang="en-US" dirty="0" smtClean="0"/>
              <a:t>Video/DVD</a:t>
            </a: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www.ruralcare.info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Includes video clips</a:t>
            </a:r>
          </a:p>
          <a:p>
            <a:pPr lvl="1" eaLnBrk="1" hangingPunct="1">
              <a:defRPr/>
            </a:pPr>
            <a:r>
              <a:rPr lang="en-US" dirty="0" smtClean="0"/>
              <a:t>Downloadable resources</a:t>
            </a:r>
          </a:p>
          <a:p>
            <a:pPr lvl="1" eaLnBrk="1" hangingPunct="1">
              <a:defRPr/>
            </a:pPr>
            <a:r>
              <a:rPr lang="en-US" dirty="0" smtClean="0"/>
              <a:t>Links to many organizations </a:t>
            </a:r>
            <a:endParaRPr lang="en-US" dirty="0"/>
          </a:p>
        </p:txBody>
      </p:sp>
      <p:pic>
        <p:nvPicPr>
          <p:cNvPr id="30724" name="Content Placeholder 7" descr="Caregiver composite.tif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0825" y="2362200"/>
            <a:ext cx="3413125" cy="4114800"/>
          </a:xfrm>
        </p:spPr>
      </p:pic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1143000" y="1981200"/>
            <a:ext cx="8001000" cy="76200"/>
            <a:chOff x="0" y="900"/>
            <a:chExt cx="6472" cy="96"/>
          </a:xfrm>
        </p:grpSpPr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66EB61-3ED7-441D-BEF4-C5EAEB7ECB2E}" type="slidenum">
              <a:rPr lang="en-US" sz="1400" smtClean="0"/>
              <a:pPr eaLnBrk="1" hangingPunct="1"/>
              <a:t>29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69988" y="2438400"/>
            <a:ext cx="77724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AgrAbility began in 1991 as part of the USDA </a:t>
            </a:r>
            <a:r>
              <a:rPr lang="en-US" sz="2800" dirty="0"/>
              <a:t>Cooperative State Research, Education, and Extension Service (“The Extension Service</a:t>
            </a:r>
            <a:r>
              <a:rPr lang="en-US" sz="2800" dirty="0" smtClean="0"/>
              <a:t>”)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Breaking New Ground started in 1979 and was a model for AgrAbility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In 1991, there were 8 AgrAbility projects;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smtClean="0"/>
              <a:t>as of 2013, there are </a:t>
            </a:r>
            <a:r>
              <a:rPr lang="en-US" sz="2800" dirty="0" smtClean="0"/>
              <a:t>20 state/regional </a:t>
            </a:r>
            <a:r>
              <a:rPr lang="en-US" sz="2800" dirty="0" smtClean="0"/>
              <a:t>projects covering </a:t>
            </a:r>
            <a:r>
              <a:rPr lang="en-US" sz="2800" dirty="0" smtClean="0"/>
              <a:t>22 </a:t>
            </a:r>
            <a:r>
              <a:rPr lang="en-US" sz="2800" dirty="0" smtClean="0"/>
              <a:t>states plus several affiliate projects </a:t>
            </a:r>
            <a:endParaRPr lang="en-US" sz="2800" dirty="0"/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1143000" y="2133600"/>
            <a:ext cx="8001000" cy="76200"/>
            <a:chOff x="0" y="900"/>
            <a:chExt cx="6472" cy="96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7E71E3-3287-42E9-ACDC-9C93C8983351}" type="slidenum">
              <a:rPr lang="en-US" sz="1400" smtClean="0"/>
              <a:pPr eaLnBrk="1" hangingPunct="1"/>
              <a:t>3</a:t>
            </a:fld>
            <a:endParaRPr lang="en-US" sz="1400" dirty="0" smtClean="0"/>
          </a:p>
        </p:txBody>
      </p:sp>
      <p:pic>
        <p:nvPicPr>
          <p:cNvPr id="5125" name="Picture 7" descr="agr_L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70104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Newsletters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AgrAbility Harvest</a:t>
            </a:r>
          </a:p>
          <a:p>
            <a:pPr lvl="1" eaLnBrk="1" hangingPunct="1">
              <a:defRPr/>
            </a:pPr>
            <a:r>
              <a:rPr lang="en-US" dirty="0" smtClean="0"/>
              <a:t>Semiannual to national audience</a:t>
            </a:r>
          </a:p>
          <a:p>
            <a:pPr eaLnBrk="1" hangingPunct="1">
              <a:defRPr/>
            </a:pPr>
            <a:r>
              <a:rPr lang="en-US" dirty="0" smtClean="0"/>
              <a:t>AgrAbility e-Note</a:t>
            </a:r>
          </a:p>
          <a:p>
            <a:pPr lvl="1" eaLnBrk="1" hangingPunct="1">
              <a:defRPr/>
            </a:pPr>
            <a:r>
              <a:rPr lang="en-US" dirty="0" smtClean="0"/>
              <a:t>Monthly to AgrAbility staff members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174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819DB1-216B-4E68-A47F-41E6BE0279EC}" type="slidenum">
              <a:rPr lang="en-US" sz="1400" smtClean="0"/>
              <a:pPr eaLnBrk="1" hangingPunct="1"/>
              <a:t>30</a:t>
            </a:fld>
            <a:endParaRPr lang="en-US" sz="1400" dirty="0" smtClean="0"/>
          </a:p>
        </p:txBody>
      </p:sp>
      <p:pic>
        <p:nvPicPr>
          <p:cNvPr id="31750" name="Content Placeholder 9" descr="HarvestCover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0" y="2286000"/>
            <a:ext cx="3179763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Interest and Standing Committees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0" y="2286000"/>
            <a:ext cx="4087812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Communities of Interest</a:t>
            </a:r>
          </a:p>
          <a:p>
            <a:pPr lvl="1">
              <a:defRPr/>
            </a:pPr>
            <a:r>
              <a:rPr lang="en-US" dirty="0" smtClean="0"/>
              <a:t>Arthritis and Agriculture</a:t>
            </a:r>
          </a:p>
          <a:p>
            <a:pPr lvl="1">
              <a:defRPr/>
            </a:pPr>
            <a:r>
              <a:rPr lang="en-US" dirty="0" smtClean="0"/>
              <a:t>Assistive Technology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22860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Standing Committees</a:t>
            </a:r>
          </a:p>
          <a:p>
            <a:pPr lvl="1">
              <a:defRPr/>
            </a:pPr>
            <a:r>
              <a:rPr lang="en-US" dirty="0" smtClean="0"/>
              <a:t>Evaluation</a:t>
            </a:r>
          </a:p>
          <a:p>
            <a:pPr lvl="1">
              <a:defRPr/>
            </a:pPr>
            <a:r>
              <a:rPr lang="en-US" dirty="0" smtClean="0"/>
              <a:t>Marketing</a:t>
            </a:r>
          </a:p>
          <a:p>
            <a:pPr lvl="1">
              <a:defRPr/>
            </a:pPr>
            <a:r>
              <a:rPr lang="en-US" dirty="0" smtClean="0"/>
              <a:t>National Training Workshop</a:t>
            </a:r>
          </a:p>
          <a:p>
            <a:pPr lvl="1">
              <a:defRPr/>
            </a:pPr>
            <a:r>
              <a:rPr lang="en-US" dirty="0" smtClean="0"/>
              <a:t>Networking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DE465A-99CD-4680-95CE-625237120120}" type="slidenum">
              <a:rPr lang="en-US" sz="1400" smtClean="0"/>
              <a:pPr eaLnBrk="1" hangingPunct="1"/>
              <a:t>31</a:t>
            </a:fld>
            <a:endParaRPr lang="en-US" sz="1400" dirty="0" smtClean="0"/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1143000" y="1981200"/>
            <a:ext cx="8001000" cy="76200"/>
            <a:chOff x="0" y="900"/>
            <a:chExt cx="6472" cy="96"/>
          </a:xfrm>
        </p:grpSpPr>
        <p:sp>
          <p:nvSpPr>
            <p:cNvPr id="32775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776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133-2CBE-49BE-BE03-A7CE0166647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23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 Vocational Rehab </a:t>
            </a:r>
            <a:r>
              <a:rPr lang="en-US" dirty="0"/>
              <a:t>and Assistive Technology differ in rural </a:t>
            </a:r>
            <a:r>
              <a:rPr lang="en-US" dirty="0" smtClean="0"/>
              <a:t>areas </a:t>
            </a:r>
            <a:r>
              <a:rPr lang="en-US" dirty="0"/>
              <a:t>among those engaged in agriculture and related </a:t>
            </a:r>
            <a:r>
              <a:rPr lang="en-US" dirty="0" smtClean="0"/>
              <a:t>activities?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133-2CBE-49BE-BE03-A7CE0166647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437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typical time frames states expect or experience in meeting, reporting, assisting clients?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133-2CBE-49BE-BE03-A7CE0166647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84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Pitfalls </a:t>
            </a:r>
            <a:r>
              <a:rPr lang="en-US" dirty="0"/>
              <a:t>with state programs, as well as </a:t>
            </a:r>
            <a:r>
              <a:rPr lang="en-US" dirty="0" smtClean="0"/>
              <a:t>successes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Finding clients</a:t>
            </a:r>
          </a:p>
          <a:p>
            <a:pPr lvl="1"/>
            <a:r>
              <a:rPr lang="en-US" dirty="0" smtClean="0"/>
              <a:t>Funding AT</a:t>
            </a:r>
          </a:p>
          <a:p>
            <a:pPr lvl="1"/>
            <a:r>
              <a:rPr lang="en-US" dirty="0" smtClean="0"/>
              <a:t>Collaborator relationships</a:t>
            </a:r>
          </a:p>
          <a:p>
            <a:pPr lvl="1"/>
            <a:r>
              <a:rPr lang="en-US" dirty="0" smtClean="0"/>
              <a:t>Read e-Note for successes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133-2CBE-49BE-BE03-A7CE0166647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43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experiences of clients experiencing TBI, learning </a:t>
            </a:r>
            <a:r>
              <a:rPr lang="en-US" dirty="0" smtClean="0"/>
              <a:t>disabilities, </a:t>
            </a:r>
            <a:r>
              <a:rPr lang="en-US" dirty="0"/>
              <a:t>and other cognitive issues in rural areas and </a:t>
            </a:r>
            <a:r>
              <a:rPr lang="en-US" dirty="0" smtClean="0"/>
              <a:t>agriculture?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133-2CBE-49BE-BE03-A7CE0166647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83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828800"/>
            <a:ext cx="7772400" cy="4114800"/>
          </a:xfrm>
        </p:spPr>
        <p:txBody>
          <a:bodyPr/>
          <a:lstStyle/>
          <a:p>
            <a:r>
              <a:rPr lang="en-US" dirty="0"/>
              <a:t>How does </a:t>
            </a:r>
            <a:r>
              <a:rPr lang="en-US" dirty="0" smtClean="0"/>
              <a:t>AgrAbility </a:t>
            </a:r>
            <a:r>
              <a:rPr lang="en-US" dirty="0"/>
              <a:t>serve ethnic and linguistic </a:t>
            </a:r>
            <a:r>
              <a:rPr lang="en-US" dirty="0" smtClean="0"/>
              <a:t>minorities?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133-2CBE-49BE-BE03-A7CE0166647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 descr="L:\Agrability_web\Contact-lists\State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036" y="2895600"/>
            <a:ext cx="583041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93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EDE65-1FA6-484D-8A72-328BEF46320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NAP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209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All AgrAbility projects – state projects and the national project – are partnerships between the state’s land grant university and at least one rehabilitation-related program. </a:t>
            </a: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143000" y="1752600"/>
            <a:ext cx="8001000" cy="76200"/>
            <a:chOff x="0" y="900"/>
            <a:chExt cx="6472" cy="9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14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B8FAAC-7547-47DD-9CEE-B517A8F7A8AE}" type="slidenum">
              <a:rPr lang="en-US" sz="1400" smtClean="0"/>
              <a:pPr eaLnBrk="1" hangingPunct="1"/>
              <a:t>4</a:t>
            </a:fld>
            <a:endParaRPr lang="en-US" sz="1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NAP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Breaking New Ground Resource Center, Purdue University (lead organization)</a:t>
            </a:r>
          </a:p>
          <a:p>
            <a:pPr eaLnBrk="1" hangingPunct="1">
              <a:defRPr/>
            </a:pPr>
            <a:r>
              <a:rPr lang="en-US" dirty="0" smtClean="0"/>
              <a:t>Goodwill of the Finger Lakes (NY)</a:t>
            </a:r>
          </a:p>
          <a:p>
            <a:pPr eaLnBrk="1" hangingPunct="1">
              <a:defRPr/>
            </a:pPr>
            <a:r>
              <a:rPr lang="en-US" dirty="0" smtClean="0"/>
              <a:t>Arthritis Foundation, Heartland Region</a:t>
            </a:r>
          </a:p>
          <a:p>
            <a:pPr eaLnBrk="1" hangingPunct="1">
              <a:defRPr/>
            </a:pPr>
            <a:r>
              <a:rPr lang="en-US" dirty="0" smtClean="0"/>
              <a:t>University of Illinois at Urbana-Champaign &amp; Colorado State University (evaluation specialists)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900" dirty="0" smtClean="0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1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B580E8-7F70-40B0-B50C-2AA4258F1B88}" type="slidenum">
              <a:rPr lang="en-US" sz="1400" smtClean="0"/>
              <a:pPr eaLnBrk="1" hangingPunct="1"/>
              <a:t>5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Unfunded Affiliate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752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Farmer Veteran Coalition</a:t>
            </a:r>
          </a:p>
          <a:p>
            <a:pPr eaLnBrk="1" hangingPunct="1">
              <a:defRPr/>
            </a:pPr>
            <a:r>
              <a:rPr lang="en-US" sz="2800" dirty="0" smtClean="0"/>
              <a:t>Northwestern University Rehabilitation Engineering Research Center</a:t>
            </a:r>
          </a:p>
          <a:p>
            <a:pPr eaLnBrk="1" hangingPunct="1">
              <a:defRPr/>
            </a:pPr>
            <a:r>
              <a:rPr lang="en-US" sz="2800" dirty="0" smtClean="0"/>
              <a:t>APRIL (Association of Programs for Rural Independent Living)</a:t>
            </a:r>
          </a:p>
          <a:p>
            <a:pPr eaLnBrk="1" hangingPunct="1">
              <a:defRPr/>
            </a:pPr>
            <a:r>
              <a:rPr lang="en-US" sz="2800" dirty="0" smtClean="0"/>
              <a:t>RESNA (Rehabilitation and Assistive Technology Society of North America)</a:t>
            </a:r>
          </a:p>
          <a:p>
            <a:pPr eaLnBrk="1" hangingPunct="1">
              <a:defRPr/>
            </a:pPr>
            <a:r>
              <a:rPr lang="en-US" sz="2800" dirty="0" smtClean="0"/>
              <a:t>RTC Rural at the University of Montana</a:t>
            </a:r>
          </a:p>
          <a:p>
            <a:pPr eaLnBrk="1" hangingPunct="1">
              <a:defRPr/>
            </a:pPr>
            <a:r>
              <a:rPr lang="en-US" sz="2800" dirty="0" smtClean="0"/>
              <a:t>National FFA Organization</a:t>
            </a:r>
          </a:p>
          <a:p>
            <a:pPr eaLnBrk="1" hangingPunct="1">
              <a:defRPr/>
            </a:pPr>
            <a:r>
              <a:rPr lang="en-US" sz="2800" dirty="0" smtClean="0"/>
              <a:t>4-H</a:t>
            </a:r>
            <a:endParaRPr lang="en-US" sz="2800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867400" y="601980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2" action="ppaction://hlinkfile"/>
              </a:rPr>
              <a:t>NAP Structure Chart</a:t>
            </a:r>
            <a:endParaRPr lang="en-US" dirty="0"/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1143000" y="1447800"/>
            <a:ext cx="8001000" cy="76200"/>
            <a:chOff x="0" y="900"/>
            <a:chExt cx="6472" cy="96"/>
          </a:xfrm>
        </p:grpSpPr>
        <p:sp>
          <p:nvSpPr>
            <p:cNvPr id="8199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1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7F2159-5BAD-40C8-92B2-066B58E2A358}" type="slidenum">
              <a:rPr lang="en-US" sz="1400" smtClean="0"/>
              <a:pPr eaLnBrk="1" hangingPunct="1"/>
              <a:t>6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Previous NAP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1991 – 2000</a:t>
            </a:r>
          </a:p>
          <a:p>
            <a:pPr lvl="1" eaLnBrk="1" hangingPunct="1">
              <a:defRPr/>
            </a:pPr>
            <a:r>
              <a:rPr lang="en-US" dirty="0" smtClean="0"/>
              <a:t>Breaking New Ground Resource Center and Easter Seals</a:t>
            </a:r>
          </a:p>
          <a:p>
            <a:pPr eaLnBrk="1" hangingPunct="1">
              <a:defRPr/>
            </a:pPr>
            <a:r>
              <a:rPr lang="en-US" dirty="0" smtClean="0"/>
              <a:t>2000 – 2008 </a:t>
            </a:r>
          </a:p>
          <a:p>
            <a:pPr lvl="1" eaLnBrk="1" hangingPunct="1">
              <a:defRPr/>
            </a:pPr>
            <a:r>
              <a:rPr lang="en-US" dirty="0" smtClean="0"/>
              <a:t>University of Wisconsin Extension and Easter Seals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900" dirty="0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143000" y="1676400"/>
            <a:ext cx="8001000" cy="76200"/>
            <a:chOff x="0" y="900"/>
            <a:chExt cx="6472" cy="96"/>
          </a:xfrm>
        </p:grpSpPr>
        <p:sp>
          <p:nvSpPr>
            <p:cNvPr id="9222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22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6AB56-3BFD-4B95-A716-78AAC1E8C0CD}" type="slidenum">
              <a:rPr lang="en-US" sz="1400" smtClean="0"/>
              <a:pPr eaLnBrk="1" hangingPunct="1"/>
              <a:t>7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Priority Areas for all AgrAbility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168525"/>
            <a:ext cx="7974012" cy="3775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Education</a:t>
            </a:r>
          </a:p>
          <a:p>
            <a:pPr marL="633413" lvl="1" indent="-352425" eaLnBrk="1" hangingPunct="1">
              <a:defRPr/>
            </a:pPr>
            <a:r>
              <a:rPr lang="en-US" sz="2400" dirty="0" smtClean="0"/>
              <a:t>Workshops, conferences, publications</a:t>
            </a:r>
          </a:p>
          <a:p>
            <a:pPr eaLnBrk="1" hangingPunct="1">
              <a:defRPr/>
            </a:pPr>
            <a:r>
              <a:rPr lang="en-US" dirty="0" smtClean="0"/>
              <a:t>Networking</a:t>
            </a:r>
          </a:p>
          <a:p>
            <a:pPr marL="633413" lvl="1" indent="-352425" eaLnBrk="1" hangingPunct="1">
              <a:defRPr/>
            </a:pPr>
            <a:r>
              <a:rPr lang="en-US" sz="2400" dirty="0" smtClean="0"/>
              <a:t>Partnering with other organizations to fulfill our mission</a:t>
            </a:r>
          </a:p>
          <a:p>
            <a:pPr eaLnBrk="1" hangingPunct="1">
              <a:defRPr/>
            </a:pPr>
            <a:r>
              <a:rPr lang="en-US" dirty="0" smtClean="0"/>
              <a:t>Assistance</a:t>
            </a:r>
          </a:p>
          <a:p>
            <a:pPr marL="633413" lvl="1" indent="-352425" eaLnBrk="1" hangingPunct="1">
              <a:defRPr/>
            </a:pPr>
            <a:r>
              <a:rPr lang="en-US" sz="2400" dirty="0" smtClean="0"/>
              <a:t>Providing direct services to customers</a:t>
            </a:r>
          </a:p>
          <a:p>
            <a:pPr eaLnBrk="1" hangingPunct="1">
              <a:defRPr/>
            </a:pPr>
            <a:r>
              <a:rPr lang="en-US" dirty="0" smtClean="0"/>
              <a:t>Marketing</a:t>
            </a:r>
          </a:p>
          <a:p>
            <a:pPr marL="633413" lvl="1" indent="-352425" eaLnBrk="1" hangingPunct="1">
              <a:defRPr/>
            </a:pPr>
            <a:r>
              <a:rPr lang="en-US" sz="2400" dirty="0" smtClean="0"/>
              <a:t>Spreading the word about AgrAbility</a:t>
            </a:r>
            <a:endParaRPr lang="en-US" sz="2400" dirty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143000" y="1981200"/>
            <a:ext cx="8001000" cy="76200"/>
            <a:chOff x="0" y="900"/>
            <a:chExt cx="6472" cy="96"/>
          </a:xfrm>
        </p:grpSpPr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9E71EF-EDDF-43F1-991C-D729A432E59C}" type="slidenum">
              <a:rPr lang="en-US" sz="1400" smtClean="0"/>
              <a:pPr eaLnBrk="1" hangingPunct="1"/>
              <a:t>8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Responsibilities of the NAP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286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Provide support to the state and regional AgrAbility Projects</a:t>
            </a:r>
          </a:p>
          <a:p>
            <a:pPr lvl="1" eaLnBrk="1" hangingPunct="1">
              <a:defRPr/>
            </a:pPr>
            <a:r>
              <a:rPr lang="en-US" dirty="0" smtClean="0"/>
              <a:t>Training </a:t>
            </a:r>
          </a:p>
          <a:p>
            <a:pPr lvl="1" eaLnBrk="1" hangingPunct="1">
              <a:defRPr/>
            </a:pPr>
            <a:r>
              <a:rPr lang="en-US" dirty="0" smtClean="0"/>
              <a:t>Resources</a:t>
            </a:r>
          </a:p>
          <a:p>
            <a:pPr lvl="1" eaLnBrk="1" hangingPunct="1">
              <a:defRPr/>
            </a:pPr>
            <a:r>
              <a:rPr lang="en-US" dirty="0" smtClean="0"/>
              <a:t>Consultations with NAP specialists</a:t>
            </a:r>
          </a:p>
          <a:p>
            <a:pPr eaLnBrk="1" hangingPunct="1">
              <a:defRPr/>
            </a:pPr>
            <a:r>
              <a:rPr lang="en-US" dirty="0" smtClean="0"/>
              <a:t>Provide direct services to customers in states without AgrAbility Projects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143000" y="1905000"/>
            <a:ext cx="8001000" cy="76200"/>
            <a:chOff x="0" y="900"/>
            <a:chExt cx="6472" cy="96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26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682F1D-F5AC-45C2-942A-EFBC78984505}" type="slidenum">
              <a:rPr lang="en-US" sz="1400" smtClean="0"/>
              <a:pPr eaLnBrk="1" hangingPunct="1"/>
              <a:t>9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grAbility New Staff Training&amp;quot;&quot;/&gt;&lt;property id=&quot;20307&quot; value=&quot;279&quot;/&gt;&lt;/object&gt;&lt;object type=&quot;3&quot; unique_id=&quot;10005&quot;&gt;&lt;property id=&quot;20148&quot; value=&quot;5&quot;/&gt;&lt;property id=&quot;20300&quot; value=&quot;Slide 2 - &amp;quot;Session Overview&amp;quot;&quot;/&gt;&lt;property id=&quot;20307&quot; value=&quot;284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 - &amp;quot;The NAP Structure&amp;quot;&quot;/&gt;&lt;property id=&quot;20307&quot; value=&quot;283&quot;/&gt;&lt;/object&gt;&lt;object type=&quot;3&quot; unique_id=&quot;10008&quot;&gt;&lt;property id=&quot;20148&quot; value=&quot;5&quot;/&gt;&lt;property id=&quot;20300&quot; value=&quot;Slide 5 - &amp;quot;Current NAP Partners&amp;quot;&quot;/&gt;&lt;property id=&quot;20307&quot; value=&quot;285&quot;/&gt;&lt;/object&gt;&lt;object type=&quot;3&quot; unique_id=&quot;10009&quot;&gt;&lt;property id=&quot;20148&quot; value=&quot;5&quot;/&gt;&lt;property id=&quot;20300&quot; value=&quot;Slide 11 - &amp;quot;NAP Key Personnel&amp;quot;&quot;/&gt;&lt;property id=&quot;20307&quot; value=&quot;288&quot;/&gt;&lt;/object&gt;&lt;object type=&quot;3&quot; unique_id=&quot;10010&quot;&gt;&lt;property id=&quot;20148&quot; value=&quot;5&quot;/&gt;&lt;property id=&quot;20300&quot; value=&quot;Slide 12 - &amp;quot;NAP Key Personnel&amp;quot;&quot;/&gt;&lt;property id=&quot;20307&quot; value=&quot;287&quot;/&gt;&lt;/object&gt;&lt;object type=&quot;3&quot; unique_id=&quot;10012&quot;&gt;&lt;property id=&quot;20148&quot; value=&quot;5&quot;/&gt;&lt;property id=&quot;20300&quot; value=&quot;Slide 13 - &amp;quot;NAP Key Personnel&amp;quot;&quot;/&gt;&lt;property id=&quot;20307&quot; value=&quot;291&quot;/&gt;&lt;/object&gt;&lt;object type=&quot;3&quot; unique_id=&quot;10014&quot;&gt;&lt;property id=&quot;20148&quot; value=&quot;5&quot;/&gt;&lt;property id=&quot;20300&quot; value=&quot;Slide 15 - &amp;quot;NAP Key Personnel&amp;quot;&quot;/&gt;&lt;property id=&quot;20307&quot; value=&quot;293&quot;/&gt;&lt;/object&gt;&lt;object type=&quot;3&quot; unique_id=&quot;10015&quot;&gt;&lt;property id=&quot;20148&quot; value=&quot;5&quot;/&gt;&lt;property id=&quot;20300&quot; value=&quot;Slide 16 - &amp;quot;NAP Key Personnel&amp;quot;&quot;/&gt;&lt;property id=&quot;20307&quot; value=&quot;294&quot;/&gt;&lt;/object&gt;&lt;object type=&quot;3&quot; unique_id=&quot;10017&quot;&gt;&lt;property id=&quot;20148&quot; value=&quot;5&quot;/&gt;&lt;property id=&quot;20300&quot; value=&quot;Slide 18 - &amp;quot;NAP Key Personnel&amp;quot;&quot;/&gt;&lt;property id=&quot;20307&quot; value=&quot;289&quot;/&gt;&lt;/object&gt;&lt;object type=&quot;3&quot; unique_id=&quot;10083&quot;&gt;&lt;property id=&quot;20148&quot; value=&quot;5&quot;/&gt;&lt;property id=&quot;20300&quot; value=&quot;Slide 20 - &amp;quot;NAP Key Personnel&amp;quot;&quot;/&gt;&lt;property id=&quot;20307&quot; value=&quot;295&quot;/&gt;&lt;/object&gt;&lt;object type=&quot;3&quot; unique_id=&quot;10084&quot;&gt;&lt;property id=&quot;20148&quot; value=&quot;5&quot;/&gt;&lt;property id=&quot;20300&quot; value=&quot;Slide 19 - &amp;quot;NAP Key Personnel&amp;quot;&quot;/&gt;&lt;property id=&quot;20307&quot; value=&quot;296&quot;/&gt;&lt;/object&gt;&lt;object type=&quot;3&quot; unique_id=&quot;10085&quot;&gt;&lt;property id=&quot;20148&quot; value=&quot;5&quot;/&gt;&lt;property id=&quot;20300&quot; value=&quot;Slide 8 - &amp;quot;The Priority Areas for all AgrAbility Projects&amp;quot;&quot;/&gt;&lt;property id=&quot;20307&quot; value=&quot;297&quot;/&gt;&lt;/object&gt;&lt;object type=&quot;3&quot; unique_id=&quot;10086&quot;&gt;&lt;property id=&quot;20148&quot; value=&quot;5&quot;/&gt;&lt;property id=&quot;20300&quot; value=&quot;Slide 9 - &amp;quot;Special Responsibilities of the NAP&amp;quot;&quot;/&gt;&lt;property id=&quot;20307&quot; value=&quot;298&quot;/&gt;&lt;/object&gt;&lt;object type=&quot;3&quot; unique_id=&quot;10254&quot;&gt;&lt;property id=&quot;20148&quot; value=&quot;5&quot;/&gt;&lt;property id=&quot;20300&quot; value=&quot;Slide 21 - &amp;quot;NAP Resources&amp;quot;&quot;/&gt;&lt;property id=&quot;20307&quot; value=&quot;302&quot;/&gt;&lt;/object&gt;&lt;object type=&quot;3&quot; unique_id=&quot;10533&quot;&gt;&lt;property id=&quot;20148&quot; value=&quot;5&quot;/&gt;&lt;property id=&quot;20300&quot; value=&quot;Slide 23 - &amp;quot;The Toolbox&amp;quot;&quot;/&gt;&lt;property id=&quot;20307&quot; value=&quot;306&quot;/&gt;&lt;/object&gt;&lt;object type=&quot;3&quot; unique_id=&quot;10534&quot;&gt;&lt;property id=&quot;20148&quot; value=&quot;5&quot;/&gt;&lt;property id=&quot;20300&quot; value=&quot;Slide 25 - &amp;quot;New Back Health Resource&amp;quot;&quot;/&gt;&lt;property id=&quot;20307&quot; value=&quot;307&quot;/&gt;&lt;/object&gt;&lt;object type=&quot;3&quot; unique_id=&quot;10535&quot;&gt;&lt;property id=&quot;20148&quot; value=&quot;5&quot;/&gt;&lt;property id=&quot;20300&quot; value=&quot;Slide 27 - &amp;quot;Conducting Agricultural Worksite Assessments&amp;quot;&quot;/&gt;&lt;property id=&quot;20307&quot; value=&quot;308&quot;/&gt;&lt;/object&gt;&lt;object type=&quot;3&quot; unique_id=&quot;10536&quot;&gt;&lt;property id=&quot;20148&quot; value=&quot;5&quot;/&gt;&lt;property id=&quot;20300&quot; value=&quot;Slide 29 - &amp;quot;To Everything There is a Season: Rural Caregiver Support&amp;quot;&quot;/&gt;&lt;property id=&quot;20307&quot; value=&quot;309&quot;/&gt;&lt;/object&gt;&lt;object type=&quot;3&quot; unique_id=&quot;10537&quot;&gt;&lt;property id=&quot;20148&quot; value=&quot;5&quot;/&gt;&lt;property id=&quot;20300&quot; value=&quot;Slide 30 - &amp;quot;Newsletters&amp;quot;&quot;/&gt;&lt;property id=&quot;20307&quot; value=&quot;310&quot;/&gt;&lt;/object&gt;&lt;object type=&quot;3&quot; unique_id=&quot;10729&quot;&gt;&lt;property id=&quot;20148&quot; value=&quot;5&quot;/&gt;&lt;property id=&quot;20300&quot; value=&quot;Slide 10 - &amp;quot;What Does AgrAbility Not Provide?&amp;quot;&quot;/&gt;&lt;property id=&quot;20307&quot; value=&quot;312&quot;/&gt;&lt;/object&gt;&lt;object type=&quot;3&quot; unique_id=&quot;10730&quot;&gt;&lt;property id=&quot;20148&quot; value=&quot;5&quot;/&gt;&lt;property id=&quot;20300&quot; value=&quot;Slide 6 - &amp;quot;Unfunded Affiliate Programs&amp;quot;&quot;/&gt;&lt;property id=&quot;20307&quot; value=&quot;313&quot;/&gt;&lt;/object&gt;&lt;object type=&quot;3&quot; unique_id=&quot;10731&quot;&gt;&lt;property id=&quot;20148&quot; value=&quot;5&quot;/&gt;&lt;property id=&quot;20300&quot; value=&quot;Slide 31 - &amp;quot;Communities of Interest and Standing Committees&amp;quot;&quot;/&gt;&lt;property id=&quot;20307&quot; value=&quot;315&quot;/&gt;&lt;/object&gt;&lt;object type=&quot;3&quot; unique_id=&quot;10993&quot;&gt;&lt;property id=&quot;20148&quot; value=&quot;5&quot;/&gt;&lt;property id=&quot;20300&quot; value=&quot;Slide 7 - &amp;quot;Previous NAP Partners&amp;quot;&quot;/&gt;&lt;property id=&quot;20307&quot; value=&quot;316&quot;/&gt;&lt;/object&gt;&lt;object type=&quot;3&quot; unique_id=&quot;10994&quot;&gt;&lt;property id=&quot;20148&quot; value=&quot;5&quot;/&gt;&lt;property id=&quot;20300&quot; value=&quot;Slide 14 - &amp;quot;NAP Key Personnel&amp;quot;&quot;/&gt;&lt;property id=&quot;20307&quot; value=&quot;317&quot;/&gt;&lt;/object&gt;&lt;object type=&quot;3&quot; unique_id=&quot;11061&quot;&gt;&lt;property id=&quot;20148&quot; value=&quot;5&quot;/&gt;&lt;property id=&quot;20300&quot; value=&quot;Slide 17 - &amp;quot;NAP Key Personnel&amp;quot;&quot;/&gt;&lt;property id=&quot;20307&quot; value=&quot;319&quot;/&gt;&lt;/object&gt;&lt;object type=&quot;3&quot; unique_id=&quot;11062&quot;&gt;&lt;property id=&quot;20148&quot; value=&quot;5&quot;/&gt;&lt;property id=&quot;20300&quot; value=&quot;Slide 32 - &amp;quot;Your Questions&amp;quot;&quot;/&gt;&lt;property id=&quot;20307&quot; value=&quot;320&quot;/&gt;&lt;/object&gt;&lt;object type=&quot;3&quot; unique_id=&quot;11063&quot;&gt;&lt;property id=&quot;20148&quot; value=&quot;5&quot;/&gt;&lt;property id=&quot;20300&quot; value=&quot;Slide 33 - &amp;quot;Your Questions&amp;quot;&quot;/&gt;&lt;property id=&quot;20307&quot; value=&quot;322&quot;/&gt;&lt;/object&gt;&lt;object type=&quot;3&quot; unique_id=&quot;11064&quot;&gt;&lt;property id=&quot;20148&quot; value=&quot;5&quot;/&gt;&lt;property id=&quot;20300&quot; value=&quot;Slide 34 - &amp;quot;Your Questions&amp;quot;&quot;/&gt;&lt;property id=&quot;20307&quot; value=&quot;325&quot;/&gt;&lt;/object&gt;&lt;object type=&quot;3&quot; unique_id=&quot;11065&quot;&gt;&lt;property id=&quot;20148&quot; value=&quot;5&quot;/&gt;&lt;property id=&quot;20300&quot; value=&quot;Slide 35 - &amp;quot;Your Questions&amp;quot;&quot;/&gt;&lt;property id=&quot;20307&quot; value=&quot;321&quot;/&gt;&lt;/object&gt;&lt;object type=&quot;3&quot; unique_id=&quot;11066&quot;&gt;&lt;property id=&quot;20148&quot; value=&quot;5&quot;/&gt;&lt;property id=&quot;20300&quot; value=&quot;Slide 36 - &amp;quot;Your Questions&amp;quot;&quot;/&gt;&lt;property id=&quot;20307&quot; value=&quot;323&quot;/&gt;&lt;/object&gt;&lt;object type=&quot;3&quot; unique_id=&quot;11067&quot;&gt;&lt;property id=&quot;20148&quot; value=&quot;5&quot;/&gt;&lt;property id=&quot;20300&quot; value=&quot;Slide 37 - &amp;quot;Your Questions&amp;quot;&quot;/&gt;&lt;property id=&quot;20307&quot; value=&quot;324&quot;/&gt;&lt;/object&gt;&lt;object type=&quot;3&quot; unique_id=&quot;11068&quot;&gt;&lt;property id=&quot;20148&quot; value=&quot;5&quot;/&gt;&lt;property id=&quot;20300&quot; value=&quot;Slide 22 - &amp;quot;Other Web Resources&amp;quot;&quot;/&gt;&lt;property id=&quot;20307&quot; value=&quot;329&quot;/&gt;&lt;/object&gt;&lt;object type=&quot;3&quot; unique_id=&quot;11069&quot;&gt;&lt;property id=&quot;20148&quot; value=&quot;5&quot;/&gt;&lt;property id=&quot;20300&quot; value=&quot;Slide 24 - &amp;quot;Arthritis Resources&amp;quot;&quot;/&gt;&lt;property id=&quot;20307&quot; value=&quot;327&quot;/&gt;&lt;/object&gt;&lt;object type=&quot;3&quot; unique_id=&quot;11070&quot;&gt;&lt;property id=&quot;20148&quot; value=&quot;5&quot;/&gt;&lt;property id=&quot;20300&quot; value=&quot;Slide 26 - &amp;quot;Plowshares&amp;quot;&quot;/&gt;&lt;property id=&quot;20307&quot; value=&quot;328&quot;/&gt;&lt;/object&gt;&lt;object type=&quot;3&quot; unique_id=&quot;11071&quot;&gt;&lt;property id=&quot;20148&quot; value=&quot;5&quot;/&gt;&lt;property id=&quot;20300&quot; value=&quot;Slide 28 - &amp;quot;AT Secondary Injury Evaluation &amp;quot;&quot;/&gt;&lt;property id=&quot;20307&quot; value=&quot;326&quot;/&gt;&lt;/object&gt;&lt;object type=&quot;3&quot; unique_id=&quot;11072&quot;&gt;&lt;property id=&quot;20148&quot; value=&quot;5&quot;/&gt;&lt;property id=&quot;20300&quot; value=&quot;Slide 38 - &amp;quot;Questions?&amp;quot;&quot;/&gt;&lt;property id=&quot;20307&quot; value=&quot;330&quot;/&gt;&lt;/object&gt;&lt;/object&gt;&lt;/object&gt;&lt;/database&gt;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2202</TotalTime>
  <Words>894</Words>
  <Application>Microsoft Office PowerPoint</Application>
  <PresentationFormat>On-screen Show (4:3)</PresentationFormat>
  <Paragraphs>215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Azure</vt:lpstr>
      <vt:lpstr>AgrAbility New Staff Training</vt:lpstr>
      <vt:lpstr>Session Overview</vt:lpstr>
      <vt:lpstr>Slide 3</vt:lpstr>
      <vt:lpstr>The NAP Structure</vt:lpstr>
      <vt:lpstr>Current NAP Partners</vt:lpstr>
      <vt:lpstr>Unfunded Affiliate Programs</vt:lpstr>
      <vt:lpstr>Previous NAP Partners</vt:lpstr>
      <vt:lpstr>The Priority Areas for all AgrAbility Projects</vt:lpstr>
      <vt:lpstr>Special Responsibilities of the NAP</vt:lpstr>
      <vt:lpstr>What Does AgrAbility Not Provide?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Resources</vt:lpstr>
      <vt:lpstr>Other Web Resources</vt:lpstr>
      <vt:lpstr>The Toolbox</vt:lpstr>
      <vt:lpstr>Arthritis Resources</vt:lpstr>
      <vt:lpstr>New Back Health Resource</vt:lpstr>
      <vt:lpstr>Plowshares</vt:lpstr>
      <vt:lpstr>Conducting Agricultural Worksite Assessments</vt:lpstr>
      <vt:lpstr>AT Secondary Injury Evaluation </vt:lpstr>
      <vt:lpstr>To Everything There is a Season: Rural Caregiver Support</vt:lpstr>
      <vt:lpstr>Newsletters</vt:lpstr>
      <vt:lpstr>Communities of Interest and Standing Committees</vt:lpstr>
      <vt:lpstr>Your Questions</vt:lpstr>
      <vt:lpstr>Your Questions</vt:lpstr>
      <vt:lpstr>Your Questions</vt:lpstr>
      <vt:lpstr>Your Questions</vt:lpstr>
      <vt:lpstr>Your Questions</vt:lpstr>
      <vt:lpstr>Your Questions</vt:lpstr>
      <vt:lpstr>Questions?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Solution Hierarchy</dc:title>
  <dc:creator>jonesp</dc:creator>
  <cp:lastModifiedBy>paul</cp:lastModifiedBy>
  <cp:revision>106</cp:revision>
  <cp:lastPrinted>2013-04-04T15:54:11Z</cp:lastPrinted>
  <dcterms:created xsi:type="dcterms:W3CDTF">2002-03-08T16:40:52Z</dcterms:created>
  <dcterms:modified xsi:type="dcterms:W3CDTF">2014-03-31T15:27:14Z</dcterms:modified>
</cp:coreProperties>
</file>